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65" r:id="rId2"/>
    <p:sldId id="257" r:id="rId3"/>
    <p:sldId id="269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35" userDrawn="1">
          <p15:clr>
            <a:srgbClr val="A4A3A4"/>
          </p15:clr>
        </p15:guide>
        <p15:guide id="2" pos="166" userDrawn="1">
          <p15:clr>
            <a:srgbClr val="A4A3A4"/>
          </p15:clr>
        </p15:guide>
        <p15:guide id="3" pos="7333" userDrawn="1">
          <p15:clr>
            <a:srgbClr val="A4A3A4"/>
          </p15:clr>
        </p15:guide>
        <p15:guide id="4" orient="horz" pos="15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dent" initials="S" lastIdx="7" clrIdx="0">
    <p:extLst>
      <p:ext uri="{19B8F6BF-5375-455C-9EA6-DF929625EA0E}">
        <p15:presenceInfo xmlns:p15="http://schemas.microsoft.com/office/powerpoint/2012/main" userId="Student" providerId="None"/>
      </p:ext>
    </p:extLst>
  </p:cmAuthor>
  <p:cmAuthor id="2" name="Ирина Масечко" initials="ИМ" lastIdx="1" clrIdx="1">
    <p:extLst>
      <p:ext uri="{19B8F6BF-5375-455C-9EA6-DF929625EA0E}">
        <p15:presenceInfo xmlns:p15="http://schemas.microsoft.com/office/powerpoint/2012/main" userId="f491b6a024f3d6b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5BB"/>
    <a:srgbClr val="09D1D1"/>
    <a:srgbClr val="46586F"/>
    <a:srgbClr val="495B72"/>
    <a:srgbClr val="405269"/>
    <a:srgbClr val="49BCC2"/>
    <a:srgbClr val="D33906"/>
    <a:srgbClr val="112B43"/>
    <a:srgbClr val="FFFFFF"/>
    <a:srgbClr val="7FCD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 autoAdjust="0"/>
    <p:restoredTop sz="93716" autoAdjust="0"/>
  </p:normalViewPr>
  <p:slideViewPr>
    <p:cSldViewPr snapToGrid="0">
      <p:cViewPr varScale="1">
        <p:scale>
          <a:sx n="69" d="100"/>
          <a:sy n="69" d="100"/>
        </p:scale>
        <p:origin x="954" y="66"/>
      </p:cViewPr>
      <p:guideLst>
        <p:guide orient="horz" pos="3135"/>
        <p:guide pos="166"/>
        <p:guide pos="7333"/>
        <p:guide orient="horz" pos="15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360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5DAB0-FC5D-4395-82A6-29920705F959}" type="datetimeFigureOut">
              <a:rPr lang="ru-RU" smtClean="0"/>
              <a:t>20.05.2016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AE007-B810-44CA-B1D8-90FF4C396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094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AE007-B810-44CA-B1D8-90FF4C396BD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36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AE007-B810-44CA-B1D8-90FF4C396BD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621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AE007-B810-44CA-B1D8-90FF4C396BD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2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0790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8449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308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169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764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275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8483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312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465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046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878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E12DE-B787-4D5C-836C-F0A6CD86C566}" type="datetimeFigureOut">
              <a:rPr lang="uk-UA" smtClean="0"/>
              <a:t>20.05.2016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2E442-ABBD-47F6-8316-3A223855DFE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87269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hyperlink" Target="mailto:support@itvdn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l="1901"/>
          <a:stretch/>
        </p:blipFill>
        <p:spPr>
          <a:xfrm flipH="1">
            <a:off x="3990959" y="-19053"/>
            <a:ext cx="8201041" cy="6885394"/>
          </a:xfrm>
          <a:prstGeom prst="rect">
            <a:avLst/>
          </a:prstGeom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1849506" y="3040213"/>
            <a:ext cx="3830860" cy="7668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 smtClean="0">
                <a:solidFill>
                  <a:srgbClr val="09D1D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IT</a:t>
            </a:r>
            <a:r>
              <a:rPr lang="en-US" sz="5400" dirty="0">
                <a:solidFill>
                  <a:srgbClr val="09D1D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en-US" sz="5400" dirty="0" smtClean="0">
                <a:solidFill>
                  <a:srgbClr val="09D1D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Junior</a:t>
            </a:r>
            <a:endParaRPr lang="uk-UA" sz="5400" dirty="0">
              <a:solidFill>
                <a:srgbClr val="09D1D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444954" y="3807075"/>
            <a:ext cx="6681560" cy="547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2200" kern="1100" dirty="0" smtClean="0">
                <a:solidFill>
                  <a:schemeClr val="bg2">
                    <a:lumMod val="2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Segoe UI Semilight" panose="020B0402040204020203" pitchFamily="34" charset="0"/>
              </a:rPr>
              <a:t>IT</a:t>
            </a:r>
            <a:r>
              <a:rPr lang="uk-UA" sz="2200" kern="1100" dirty="0" smtClean="0">
                <a:solidFill>
                  <a:schemeClr val="bg2">
                    <a:lumMod val="2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Segoe UI Semilight" panose="020B0402040204020203" pitchFamily="34" charset="0"/>
              </a:rPr>
              <a:t>-</a:t>
            </a:r>
            <a:r>
              <a:rPr lang="ru-RU" sz="2200" kern="1100" dirty="0" smtClean="0">
                <a:solidFill>
                  <a:schemeClr val="bg2">
                    <a:lumMod val="2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Segoe UI Semilight" panose="020B0402040204020203" pitchFamily="34" charset="0"/>
              </a:rPr>
              <a:t>навчання для старшокласник</a:t>
            </a:r>
            <a:r>
              <a:rPr lang="uk-UA" sz="2200" kern="1100" dirty="0" smtClean="0">
                <a:solidFill>
                  <a:schemeClr val="bg2">
                    <a:lumMod val="2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Segoe UI Semilight" panose="020B0402040204020203" pitchFamily="34" charset="0"/>
              </a:rPr>
              <a:t>ів</a:t>
            </a:r>
            <a:r>
              <a:rPr lang="ru-RU" sz="2200" kern="1100" dirty="0" smtClean="0">
                <a:solidFill>
                  <a:schemeClr val="bg2">
                    <a:lumMod val="25000"/>
                  </a:schemeClr>
                </a:solidFill>
                <a:latin typeface="Microsoft YaHei UI Light" panose="020B0502040204020203" pitchFamily="34" charset="-122"/>
                <a:ea typeface="Microsoft YaHei UI Light" panose="020B0502040204020203" pitchFamily="34" charset="-122"/>
                <a:cs typeface="Segoe UI Semilight" panose="020B0402040204020203" pitchFamily="34" charset="0"/>
              </a:rPr>
              <a:t> </a:t>
            </a:r>
            <a:endParaRPr lang="uk-UA" sz="2200" kern="1100" dirty="0">
              <a:solidFill>
                <a:schemeClr val="bg2">
                  <a:lumMod val="25000"/>
                </a:schemeClr>
              </a:solidFill>
              <a:latin typeface="Microsoft YaHei UI Light" panose="020B0502040204020203" pitchFamily="34" charset="-122"/>
              <a:ea typeface="Microsoft YaHei UI Light" panose="020B0502040204020203" pitchFamily="34" charset="-122"/>
              <a:cs typeface="Segoe UI Semilight" panose="020B04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709" y="5714983"/>
            <a:ext cx="1185647" cy="6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93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5"/>
          <a:stretch/>
        </p:blipFill>
        <p:spPr>
          <a:xfrm flipH="1">
            <a:off x="6994659" y="1"/>
            <a:ext cx="5202249" cy="6858000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28017" y="438854"/>
            <a:ext cx="59186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kern="800" dirty="0" smtClean="0">
                <a:ln w="0"/>
                <a:solidFill>
                  <a:srgbClr val="40526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Проект </a:t>
            </a:r>
            <a:r>
              <a:rPr lang="en-US" sz="5400" kern="800" dirty="0" smtClean="0">
                <a:ln w="0"/>
                <a:solidFill>
                  <a:srgbClr val="40526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IT Junior</a:t>
            </a:r>
            <a:endParaRPr lang="ru-RU" sz="5400" dirty="0">
              <a:ln w="0"/>
              <a:solidFill>
                <a:srgbClr val="40526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Объект 2"/>
          <p:cNvSpPr>
            <a:spLocks noGrp="1"/>
          </p:cNvSpPr>
          <p:nvPr>
            <p:ph idx="1"/>
          </p:nvPr>
        </p:nvSpPr>
        <p:spPr>
          <a:xfrm>
            <a:off x="405777" y="1578702"/>
            <a:ext cx="7020259" cy="279933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ru-RU" sz="1800" dirty="0" smtClean="0">
                <a:solidFill>
                  <a:srgbClr val="495B72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</a:t>
            </a:r>
            <a:r>
              <a:rPr lang="en-US" sz="1800" dirty="0" smtClean="0">
                <a:solidFill>
                  <a:srgbClr val="495B72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Junior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– спільний </a:t>
            </a: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проект Європейських Освітніх Ініціатив та онлайн ресурсу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ITVDN</a:t>
            </a: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, який відкриває для школярів нові можливості вивчення сучасних інформаційних технологій на професійному рівні. 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Програма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Junior</a:t>
            </a:r>
            <a:r>
              <a:rPr lang="uk-UA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здійснюється за ініціативи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всеукраїнської громадської організації «Рада з конкурентоспроможності індустрії інформаційно-комунікаційних технологій України» (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UCC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).</a:t>
            </a:r>
            <a:endParaRPr lang="uk-UA" sz="1800" dirty="0">
              <a:solidFill>
                <a:schemeClr val="bg2">
                  <a:lumMod val="2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uk-UA" sz="1800" dirty="0">
              <a:solidFill>
                <a:schemeClr val="bg2">
                  <a:lumMod val="2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578" y="5010014"/>
            <a:ext cx="2417920" cy="1218630"/>
          </a:xfrm>
          <a:prstGeom prst="rect">
            <a:avLst/>
          </a:prstGeom>
        </p:spPr>
      </p:pic>
      <p:pic>
        <p:nvPicPr>
          <p:cNvPr id="8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866" y="4278738"/>
            <a:ext cx="3823482" cy="193089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709" y="5714983"/>
            <a:ext cx="1185647" cy="6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7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2" t="-597" r="5855" b="597"/>
          <a:stretch/>
        </p:blipFill>
        <p:spPr>
          <a:xfrm flipH="1" flipV="1">
            <a:off x="7010239" y="-13649"/>
            <a:ext cx="5177217" cy="685800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493919" y="458874"/>
            <a:ext cx="34179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kern="800" dirty="0" smtClean="0">
                <a:ln w="0"/>
                <a:solidFill>
                  <a:srgbClr val="09D1D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IT Junior</a:t>
            </a:r>
            <a:r>
              <a:rPr lang="uk-UA" sz="5400" kern="800" dirty="0" smtClean="0">
                <a:ln w="0"/>
                <a:solidFill>
                  <a:srgbClr val="09D1D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</a:t>
            </a:r>
            <a:endParaRPr lang="ru-RU" sz="5400" dirty="0">
              <a:ln w="0"/>
              <a:solidFill>
                <a:srgbClr val="09D1D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709" y="5714983"/>
            <a:ext cx="1185647" cy="629522"/>
          </a:xfrm>
          <a:prstGeom prst="rect">
            <a:avLst/>
          </a:prstGeom>
        </p:spPr>
      </p:pic>
      <p:sp>
        <p:nvSpPr>
          <p:cNvPr id="24" name="Объект 2"/>
          <p:cNvSpPr txBox="1">
            <a:spLocks/>
          </p:cNvSpPr>
          <p:nvPr/>
        </p:nvSpPr>
        <p:spPr>
          <a:xfrm>
            <a:off x="384646" y="1906539"/>
            <a:ext cx="7645337" cy="525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У пакеті послуг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«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IT Junior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»</a:t>
            </a: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Ви отримаєте: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54" y="4148180"/>
            <a:ext cx="571500" cy="5715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7" y="5847709"/>
            <a:ext cx="571500" cy="5715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008" y="2663877"/>
            <a:ext cx="571500" cy="5715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43" y="4737156"/>
            <a:ext cx="571500" cy="5715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18930" y="4298252"/>
            <a:ext cx="7375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Навчальні </a:t>
            </a:r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матеріали з практичними прикладами</a:t>
            </a:r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;</a:t>
            </a:r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97446" y="2656969"/>
            <a:ext cx="7396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Можливість самостійно освоїти IT спеціальність за відео курсами;</a:t>
            </a:r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Продуманий і зважений план навчання;</a:t>
            </a:r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18930" y="3469851"/>
            <a:ext cx="70589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Доступ до всіх відео курсів </a:t>
            </a:r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ITVDN </a:t>
            </a:r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на 2016-2017 навчальний </a:t>
            </a:r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рік </a:t>
            </a:r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з будь-якого пристрою, підключеного до </a:t>
            </a:r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інтернету;</a:t>
            </a:r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97446" y="4835233"/>
            <a:ext cx="431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Індивідуальні консультації з тренером.</a:t>
            </a:r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18930" y="5919815"/>
            <a:ext cx="4677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Сертифікація </a:t>
            </a:r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за результатами тестування</a:t>
            </a:r>
            <a:r>
              <a:rPr lang="uk-UA" dirty="0" smtClean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;</a:t>
            </a:r>
            <a:endParaRPr lang="en-US" dirty="0"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54" y="5305065"/>
            <a:ext cx="545646" cy="45748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1097446" y="5368413"/>
            <a:ext cx="59593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Поурочне і фінальне тестування після кожного курсу;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154" y="3467526"/>
            <a:ext cx="571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24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0"/>
          <a:stretch/>
        </p:blipFill>
        <p:spPr>
          <a:xfrm flipH="1">
            <a:off x="6130513" y="-10047"/>
            <a:ext cx="6061494" cy="6868048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5777" y="1523284"/>
            <a:ext cx="8792814" cy="250280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ru-RU" sz="1800" dirty="0" smtClean="0">
                <a:solidFill>
                  <a:srgbClr val="E9511D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ITVDN</a:t>
            </a:r>
            <a:r>
              <a:rPr lang="ru-RU" sz="1800" dirty="0" smtClean="0">
                <a:solidFill>
                  <a:srgbClr val="46586F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–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освітній онлайн ресурс для IT-спеціалістів, створений </a:t>
            </a:r>
            <a:b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</a:b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у 2014 році міжнародним навчальним центром CyberBionic Systematics. 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На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ITVDN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представлено понад 50 авторських відео курсів </a:t>
            </a:r>
            <a:b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</a:b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для розробників програмного забезпечення. </a:t>
            </a: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ITVDN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визнаний кращим у номінації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«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Online Education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»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на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 Jam 2015.</a:t>
            </a:r>
            <a:endParaRPr lang="uk-UA" sz="1800" dirty="0">
              <a:solidFill>
                <a:schemeClr val="bg2">
                  <a:lumMod val="2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19632" y="3880557"/>
            <a:ext cx="5613149" cy="24957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До складу кожного відео курсу входять: </a:t>
            </a:r>
          </a:p>
          <a:p>
            <a:pPr>
              <a:lnSpc>
                <a:spcPct val="100000"/>
              </a:lnSpc>
              <a:buFont typeface="Microsoft YaHei Light" panose="020B0502040204020203" pitchFamily="34" charset="-122"/>
              <a:buChar char="◥"/>
            </a:pP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Відео уроки </a:t>
            </a:r>
          </a:p>
          <a:p>
            <a:pPr>
              <a:lnSpc>
                <a:spcPct val="100000"/>
              </a:lnSpc>
              <a:buFont typeface="Microsoft YaHei Light" panose="020B0502040204020203" pitchFamily="34" charset="-122"/>
              <a:buChar char="◥"/>
            </a:pP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Приклади коду із коментарями </a:t>
            </a:r>
          </a:p>
          <a:p>
            <a:pPr>
              <a:lnSpc>
                <a:spcPct val="100000"/>
              </a:lnSpc>
              <a:buFont typeface="Microsoft YaHei Light" panose="020B0502040204020203" pitchFamily="34" charset="-122"/>
              <a:buChar char="◥"/>
            </a:pP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Опорні конспекти та презентації</a:t>
            </a:r>
          </a:p>
          <a:p>
            <a:pPr>
              <a:lnSpc>
                <a:spcPct val="100000"/>
              </a:lnSpc>
              <a:buFont typeface="Microsoft YaHei Light" panose="020B0502040204020203" pitchFamily="34" charset="-122"/>
              <a:buChar char="◥"/>
            </a:pP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Завдання для самостійної роботи </a:t>
            </a:r>
          </a:p>
          <a:p>
            <a:pPr>
              <a:lnSpc>
                <a:spcPct val="100000"/>
              </a:lnSpc>
              <a:buFont typeface="Microsoft YaHei Light" panose="020B0502040204020203" pitchFamily="34" charset="-122"/>
              <a:buChar char="◥"/>
            </a:pP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Тестування та сертифікація </a:t>
            </a:r>
            <a:endParaRPr lang="uk-UA" sz="1800" dirty="0">
              <a:solidFill>
                <a:schemeClr val="bg2">
                  <a:lumMod val="2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93997" y="430237"/>
            <a:ext cx="260167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cap="none" spc="0" dirty="0" smtClean="0">
                <a:ln w="0"/>
                <a:solidFill>
                  <a:srgbClr val="D3390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ITVDN</a:t>
            </a:r>
            <a:endParaRPr lang="ru-RU" sz="5400" cap="none" spc="0" dirty="0">
              <a:ln w="0"/>
              <a:solidFill>
                <a:srgbClr val="D3390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709" y="5714983"/>
            <a:ext cx="1185647" cy="6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39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935908" y="1"/>
            <a:ext cx="6256091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9103" y="1536434"/>
            <a:ext cx="6171728" cy="179972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en-US" sz="1800" dirty="0">
                <a:solidFill>
                  <a:srgbClr val="0070C0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TestProvider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 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–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Segoe UI" panose="020B0502040204020203" pitchFamily="34" charset="0"/>
              </a:rPr>
              <a:t>онлайн ресурс </a:t>
            </a:r>
            <a:r>
              <a:rPr lang="ru-RU" sz="18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Segoe UI" panose="020B0502040204020203" pitchFamily="34" charset="0"/>
              </a:rPr>
              <a:t>для 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Segoe UI" panose="020B0502040204020203" pitchFamily="34" charset="0"/>
              </a:rPr>
              <a:t>перевірки рівня знань</a:t>
            </a:r>
            <a:r>
              <a:rPr lang="en-US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Segoe UI" panose="020B0502040204020203" pitchFamily="34" charset="0"/>
              </a:rPr>
              <a:t> </a:t>
            </a:r>
            <a:r>
              <a:rPr lang="uk-UA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Segoe UI" panose="020B0502040204020203" pitchFamily="34" charset="0"/>
              </a:rPr>
              <a:t>з програмування та ін</a:t>
            </a: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Segoe UI" panose="020B0502040204020203" pitchFamily="34" charset="0"/>
              </a:rPr>
              <a:t>формаційних технологій. 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Segoe UI" panose="020B050204020402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ru-RU" sz="18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cs typeface="Segoe UI" panose="020B0502040204020203" pitchFamily="34" charset="0"/>
              </a:rPr>
              <a:t>Після навчання учні зможуть пройти тестування і отримати сертифікати, які будуть свідчити про рівень здобутих знань. </a:t>
            </a:r>
            <a:endParaRPr lang="ru-RU" sz="1800" dirty="0">
              <a:solidFill>
                <a:schemeClr val="bg2">
                  <a:lumMod val="2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  <a:cs typeface="Segoe UI" panose="020B0502040204020203" pitchFamily="34" charset="0"/>
            </a:endParaRPr>
          </a:p>
        </p:txBody>
      </p:sp>
      <p:pic>
        <p:nvPicPr>
          <p:cNvPr id="5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262" y="3874341"/>
            <a:ext cx="2983460" cy="2046693"/>
          </a:xfrm>
          <a:prstGeom prst="rect">
            <a:avLst/>
          </a:prstGeom>
          <a:effectLst/>
        </p:spPr>
      </p:pic>
      <p:sp>
        <p:nvSpPr>
          <p:cNvPr id="19" name="Прямоугольник 18"/>
          <p:cNvSpPr/>
          <p:nvPr/>
        </p:nvSpPr>
        <p:spPr>
          <a:xfrm>
            <a:off x="341838" y="430680"/>
            <a:ext cx="42431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495B7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TestProvider</a:t>
            </a:r>
            <a:endParaRPr lang="ru-RU" sz="5400" b="0" cap="none" spc="0" dirty="0">
              <a:ln w="0"/>
              <a:solidFill>
                <a:srgbClr val="495B7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510" y="3874340"/>
            <a:ext cx="2983457" cy="2046693"/>
          </a:xfrm>
          <a:prstGeom prst="rect">
            <a:avLst/>
          </a:prstGeom>
        </p:spPr>
      </p:pic>
      <p:pic>
        <p:nvPicPr>
          <p:cNvPr id="10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767" y="6103458"/>
            <a:ext cx="1871061" cy="41977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25" y="6201638"/>
            <a:ext cx="1470233" cy="664703"/>
          </a:xfrm>
          <a:prstGeom prst="rect">
            <a:avLst/>
          </a:prstGeom>
        </p:spPr>
      </p:pic>
      <p:pic>
        <p:nvPicPr>
          <p:cNvPr id="9" name="Рисунок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709" y="5714983"/>
            <a:ext cx="1185647" cy="6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7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3"/>
          <a:srcRect l="1901"/>
          <a:stretch/>
        </p:blipFill>
        <p:spPr>
          <a:xfrm flipH="1">
            <a:off x="3990959" y="-19053"/>
            <a:ext cx="8201041" cy="6885394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651" y="1865306"/>
            <a:ext cx="4889510" cy="2097093"/>
          </a:xfrm>
        </p:spPr>
        <p:txBody>
          <a:bodyPr numCol="1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Програма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IT Junior</a:t>
            </a: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: </a:t>
            </a:r>
            <a:r>
              <a:rPr lang="en-US" sz="2000" u="sng" dirty="0" smtClean="0">
                <a:solidFill>
                  <a:srgbClr val="1B75BB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J.ITVDN.com</a:t>
            </a:r>
            <a:endParaRPr lang="ru-RU" sz="2000" u="sng" dirty="0" smtClean="0">
              <a:solidFill>
                <a:srgbClr val="1B75BB"/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dirty="0">
              <a:solidFill>
                <a:schemeClr val="tx2">
                  <a:lumMod val="75000"/>
                </a:schemeClr>
              </a:solidFill>
              <a:latin typeface="Microsoft YaHei Light" panose="020B0502040204020203" pitchFamily="34" charset="-122"/>
              <a:ea typeface="Microsoft YaHei Light" panose="020B0502040204020203" pitchFamily="34" charset="-122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Телефон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: +38 </a:t>
            </a:r>
            <a:r>
              <a:rPr lang="en-US" altLang="en-US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0</a:t>
            </a:r>
            <a:r>
              <a:rPr lang="uk-UA" altLang="en-US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97 941 07 32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 </a:t>
            </a:r>
            <a:b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</a:b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Skype: </a:t>
            </a:r>
            <a:r>
              <a:rPr lang="en-US" altLang="en-US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andrey.shtokalo2506</a:t>
            </a:r>
            <a:r>
              <a:rPr lang="en-US" altLang="en-US" sz="2000" dirty="0">
                <a:solidFill>
                  <a:srgbClr val="3B3B3B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 </a:t>
            </a:r>
            <a:r>
              <a:rPr lang="en-US" altLang="en-US" sz="20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/>
            </a:r>
            <a:br>
              <a:rPr lang="en-US" altLang="en-US" sz="2000" dirty="0">
                <a:latin typeface="Microsoft YaHei Light" panose="020B0502040204020203" pitchFamily="34" charset="-122"/>
                <a:ea typeface="Microsoft YaHei Light" panose="020B0502040204020203" pitchFamily="34" charset="-122"/>
              </a:rPr>
            </a:br>
            <a:r>
              <a:rPr lang="en-US" altLang="en-US" sz="2000" dirty="0" smtClean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Email</a:t>
            </a:r>
            <a:r>
              <a:rPr lang="en-US" altLang="en-US" sz="2000" dirty="0">
                <a:solidFill>
                  <a:schemeClr val="bg2">
                    <a:lumMod val="25000"/>
                  </a:schemeClr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:</a:t>
            </a:r>
            <a:r>
              <a:rPr lang="en-US" altLang="en-US" sz="2000" dirty="0">
                <a:solidFill>
                  <a:srgbClr val="3B3B3B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 </a:t>
            </a:r>
            <a:r>
              <a:rPr lang="en-US" sz="2000" u="sng" dirty="0" smtClean="0">
                <a:solidFill>
                  <a:srgbClr val="1B75BB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edu@itcompete.org</a:t>
            </a:r>
            <a:r>
              <a:rPr lang="en-US" sz="2400" dirty="0" smtClean="0"/>
              <a:t>                  </a:t>
            </a:r>
            <a:r>
              <a:rPr lang="en-US" altLang="en-US" sz="2000" dirty="0" smtClean="0">
                <a:solidFill>
                  <a:srgbClr val="1B75BB"/>
                </a:solidFill>
                <a:latin typeface="Microsoft YaHei Light" panose="020B0502040204020203" pitchFamily="34" charset="-122"/>
                <a:ea typeface="Microsoft YaHei Light" panose="020B0502040204020203" pitchFamily="34" charset="-122"/>
                <a:hlinkClick r:id="rId4"/>
              </a:rPr>
              <a:t>support@itvdn.com</a:t>
            </a:r>
            <a:endParaRPr lang="uk-UA" sz="1800" dirty="0" smtClean="0">
              <a:solidFill>
                <a:schemeClr val="tx2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14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276" y="5311557"/>
            <a:ext cx="1305835" cy="65945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778" y="5550804"/>
            <a:ext cx="2181802" cy="489487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932097"/>
              </p:ext>
            </p:extLst>
          </p:nvPr>
        </p:nvGraphicFramePr>
        <p:xfrm>
          <a:off x="2771944" y="6053504"/>
          <a:ext cx="4841237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20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17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20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333333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   itcompete.org</a:t>
                      </a:r>
                      <a:endParaRPr lang="en-US" sz="1400" b="0" dirty="0">
                        <a:solidFill>
                          <a:srgbClr val="333333"/>
                        </a:solidFill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rgbClr val="333333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  testprovider.com</a:t>
                      </a:r>
                      <a:endParaRPr lang="en-US" sz="1400" dirty="0"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58651" y="426881"/>
            <a:ext cx="35253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rgbClr val="09D1D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Контакти</a:t>
            </a:r>
            <a:r>
              <a:rPr lang="ru-RU" sz="5400" b="0" cap="none" spc="0" dirty="0" smtClean="0">
                <a:ln w="0"/>
                <a:solidFill>
                  <a:srgbClr val="40526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endParaRPr lang="ru-RU" sz="5400" b="0" cap="none" spc="0" dirty="0">
              <a:ln w="0"/>
              <a:solidFill>
                <a:srgbClr val="40526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313" y="5550804"/>
            <a:ext cx="971204" cy="489487"/>
          </a:xfrm>
          <a:prstGeom prst="rect">
            <a:avLst/>
          </a:prstGeom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003634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01702"/>
              </p:ext>
            </p:extLst>
          </p:nvPr>
        </p:nvGraphicFramePr>
        <p:xfrm>
          <a:off x="754053" y="6034384"/>
          <a:ext cx="205344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76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5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2057">
                <a:tc>
                  <a:txBody>
                    <a:bodyPr/>
                    <a:lstStyle/>
                    <a:p>
                      <a:pPr algn="ctr"/>
                      <a:r>
                        <a:rPr lang="uk-UA" sz="1400" b="0" baseline="0" dirty="0" smtClean="0">
                          <a:solidFill>
                            <a:srgbClr val="333333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  <a:cs typeface="Microsoft JhengHei Light" panose="020B0304030504040204" pitchFamily="34" charset="-128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rgbClr val="333333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  <a:cs typeface="Microsoft JhengHei Light" panose="020B0304030504040204" pitchFamily="34" charset="-128"/>
                        </a:rPr>
                        <a:t> </a:t>
                      </a:r>
                      <a:r>
                        <a:rPr lang="en-US" sz="1400" b="0" baseline="0" dirty="0" smtClean="0">
                          <a:solidFill>
                            <a:srgbClr val="333333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  <a:cs typeface="Microsoft JhengHei Light" panose="020B0304030504040204" pitchFamily="34" charset="-128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rgbClr val="333333"/>
                          </a:solidFill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  <a:cs typeface="Microsoft JhengHei Light" panose="020B0304030504040204" pitchFamily="34" charset="-128"/>
                        </a:rPr>
                        <a:t>itvdn.com</a:t>
                      </a:r>
                      <a:endParaRPr lang="en-US" sz="1400" b="0" dirty="0">
                        <a:solidFill>
                          <a:srgbClr val="333333"/>
                        </a:solidFill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  <a:cs typeface="Microsoft JhengHei Light" panose="020B0304030504040204" pitchFamily="34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rgbClr val="333333"/>
                        </a:solidFill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" name="Рисунок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709" y="5714983"/>
            <a:ext cx="1185647" cy="62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2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2175</TotalTime>
  <Words>213</Words>
  <Application>Microsoft Office PowerPoint</Application>
  <PresentationFormat>Широкоэкранный</PresentationFormat>
  <Paragraphs>37</Paragraphs>
  <Slides>6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Microsoft JhengHei Light</vt:lpstr>
      <vt:lpstr>Microsoft YaHei</vt:lpstr>
      <vt:lpstr>Microsoft YaHei Light</vt:lpstr>
      <vt:lpstr>Microsoft YaHei UI</vt:lpstr>
      <vt:lpstr>Microsoft YaHei UI Light</vt:lpstr>
      <vt:lpstr>Arial</vt:lpstr>
      <vt:lpstr>Calibri</vt:lpstr>
      <vt:lpstr>Calibri Light</vt:lpstr>
      <vt:lpstr>Segoe UI</vt:lpstr>
      <vt:lpstr>Segoe UI Semilight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CyberBionic Systematics</dc:title>
  <dc:creator>Student</dc:creator>
  <cp:lastModifiedBy>Andrey</cp:lastModifiedBy>
  <cp:revision>180</cp:revision>
  <dcterms:created xsi:type="dcterms:W3CDTF">2016-03-31T12:13:33Z</dcterms:created>
  <dcterms:modified xsi:type="dcterms:W3CDTF">2016-05-20T08:01:52Z</dcterms:modified>
</cp:coreProperties>
</file>